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sldIdLst>
    <p:sldId id="256" r:id="rId3"/>
    <p:sldId id="267" r:id="rId4"/>
    <p:sldId id="268" r:id="rId5"/>
    <p:sldId id="277" r:id="rId6"/>
    <p:sldId id="269" r:id="rId7"/>
    <p:sldId id="272" r:id="rId8"/>
    <p:sldId id="279" r:id="rId9"/>
    <p:sldId id="271" r:id="rId10"/>
    <p:sldId id="276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66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78" autoAdjust="0"/>
    <p:restoredTop sz="94660"/>
  </p:normalViewPr>
  <p:slideViewPr>
    <p:cSldViewPr>
      <p:cViewPr varScale="1">
        <p:scale>
          <a:sx n="91" d="100"/>
          <a:sy n="91" d="100"/>
        </p:scale>
        <p:origin x="2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ACSRV\F_Spacsrv\SPAC%20Team\ResentencingTaskForce\Data\Data%20for%20for%20presentation%20(version%201)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Time Incarcerated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BBA-40EC-B969-7D007EBBB64F}"/>
              </c:ext>
            </c:extLst>
          </c:dPt>
          <c:dPt>
            <c:idx val="1"/>
            <c:bubble3D val="0"/>
            <c:explosion val="21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BA-40EC-B969-7D007EBBB64F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BA-40EC-B969-7D007EBBB64F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5009-4497-9F84-2AAE20F018DD}"/>
              </c:ext>
            </c:extLst>
          </c:dPt>
          <c:dLbls>
            <c:dLbl>
              <c:idx val="1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BBA-40EC-B969-7D007EBBB64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Less than 20 years</c:v>
                </c:pt>
                <c:pt idx="1">
                  <c:v>20+ years already served</c:v>
                </c:pt>
                <c:pt idx="2">
                  <c:v>20+ years not yet served</c:v>
                </c:pt>
                <c:pt idx="3">
                  <c:v>Technical Violators or Others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16702</c:v>
                </c:pt>
                <c:pt idx="1">
                  <c:v>3235</c:v>
                </c:pt>
                <c:pt idx="2">
                  <c:v>5177</c:v>
                </c:pt>
                <c:pt idx="3">
                  <c:v>2299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BA-40EC-B969-7D007EBBB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130964806525741E-2"/>
          <c:y val="0.82762888435241888"/>
          <c:w val="0.7961164762685089"/>
          <c:h val="0.143076374712420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/>
              <a:t>Population Having Served 20+ Years Jail &amp; Prison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8092738407698"/>
          <c:y val="0.17171296296296298"/>
          <c:w val="0.83781124234470694"/>
          <c:h val="0.51756124234470691"/>
        </c:manualLayout>
      </c:layout>
      <c:areaChart>
        <c:grouping val="stacked"/>
        <c:varyColors val="0"/>
        <c:ser>
          <c:idx val="0"/>
          <c:order val="0"/>
          <c:tx>
            <c:strRef>
              <c:f>'HistoricalStockAge&amp;20+'!$K$40</c:f>
              <c:strCache>
                <c:ptCount val="1"/>
                <c:pt idx="0">
                  <c:v>Life sentences</c:v>
                </c:pt>
              </c:strCache>
            </c:strRef>
          </c:tx>
          <c:spPr>
            <a:solidFill>
              <a:srgbClr val="FF9999"/>
            </a:solidFill>
            <a:ln>
              <a:solidFill>
                <a:schemeClr val="tx1"/>
              </a:solidFill>
            </a:ln>
            <a:effectLst/>
          </c:spPr>
          <c:cat>
            <c:numRef>
              <c:f>'HistoricalStockAge&amp;20+'!$J$41:$J$72</c:f>
              <c:numCache>
                <c:formatCode>0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'HistoricalStockAge&amp;20+'!$K$41:$K$72</c:f>
              <c:numCache>
                <c:formatCode>General</c:formatCode>
                <c:ptCount val="32"/>
                <c:pt idx="0">
                  <c:v>11</c:v>
                </c:pt>
                <c:pt idx="1">
                  <c:v>11</c:v>
                </c:pt>
                <c:pt idx="2">
                  <c:v>12</c:v>
                </c:pt>
                <c:pt idx="3">
                  <c:v>15</c:v>
                </c:pt>
                <c:pt idx="4">
                  <c:v>17</c:v>
                </c:pt>
                <c:pt idx="5">
                  <c:v>19</c:v>
                </c:pt>
                <c:pt idx="6">
                  <c:v>23</c:v>
                </c:pt>
                <c:pt idx="7">
                  <c:v>26</c:v>
                </c:pt>
                <c:pt idx="8">
                  <c:v>28</c:v>
                </c:pt>
                <c:pt idx="9">
                  <c:v>51</c:v>
                </c:pt>
                <c:pt idx="10">
                  <c:v>74</c:v>
                </c:pt>
                <c:pt idx="11">
                  <c:v>103</c:v>
                </c:pt>
                <c:pt idx="12">
                  <c:v>148</c:v>
                </c:pt>
                <c:pt idx="13">
                  <c:v>183</c:v>
                </c:pt>
                <c:pt idx="14">
                  <c:v>223</c:v>
                </c:pt>
                <c:pt idx="15">
                  <c:v>267</c:v>
                </c:pt>
                <c:pt idx="16">
                  <c:v>321</c:v>
                </c:pt>
                <c:pt idx="17">
                  <c:v>378</c:v>
                </c:pt>
                <c:pt idx="18">
                  <c:v>416</c:v>
                </c:pt>
                <c:pt idx="19">
                  <c:v>456</c:v>
                </c:pt>
                <c:pt idx="20">
                  <c:v>497</c:v>
                </c:pt>
                <c:pt idx="21">
                  <c:v>558</c:v>
                </c:pt>
                <c:pt idx="22">
                  <c:v>633</c:v>
                </c:pt>
                <c:pt idx="23">
                  <c:v>684</c:v>
                </c:pt>
                <c:pt idx="24">
                  <c:v>755</c:v>
                </c:pt>
                <c:pt idx="25">
                  <c:v>810</c:v>
                </c:pt>
                <c:pt idx="26">
                  <c:v>872</c:v>
                </c:pt>
                <c:pt idx="27">
                  <c:v>901</c:v>
                </c:pt>
                <c:pt idx="28">
                  <c:v>948</c:v>
                </c:pt>
                <c:pt idx="29">
                  <c:v>978</c:v>
                </c:pt>
                <c:pt idx="30">
                  <c:v>997</c:v>
                </c:pt>
                <c:pt idx="31">
                  <c:v>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BE-4B51-943B-26D48F282787}"/>
            </c:ext>
          </c:extLst>
        </c:ser>
        <c:ser>
          <c:idx val="1"/>
          <c:order val="1"/>
          <c:tx>
            <c:strRef>
              <c:f>'HistoricalStockAge&amp;20+'!$L$40</c:f>
              <c:strCache>
                <c:ptCount val="1"/>
                <c:pt idx="0">
                  <c:v>TIS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002060"/>
              </a:solidFill>
              <a:prstDash val="dash"/>
            </a:ln>
            <a:effectLst/>
          </c:spPr>
          <c:cat>
            <c:numRef>
              <c:f>'HistoricalStockAge&amp;20+'!$J$41:$J$72</c:f>
              <c:numCache>
                <c:formatCode>0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'HistoricalStockAge&amp;20+'!$L$41:$L$72</c:f>
              <c:numCache>
                <c:formatCode>General</c:formatCode>
                <c:ptCount val="32"/>
                <c:pt idx="26">
                  <c:v>117</c:v>
                </c:pt>
                <c:pt idx="27">
                  <c:v>169</c:v>
                </c:pt>
                <c:pt idx="28">
                  <c:v>219</c:v>
                </c:pt>
                <c:pt idx="29">
                  <c:v>531</c:v>
                </c:pt>
                <c:pt idx="30">
                  <c:v>810</c:v>
                </c:pt>
                <c:pt idx="31">
                  <c:v>1108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BE-4B51-943B-26D48F282787}"/>
            </c:ext>
          </c:extLst>
        </c:ser>
        <c:ser>
          <c:idx val="2"/>
          <c:order val="2"/>
          <c:tx>
            <c:strRef>
              <c:f>'HistoricalStockAge&amp;20+'!$M$40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rgbClr val="7030A0"/>
              </a:solidFill>
            </a:ln>
            <a:effectLst/>
          </c:spPr>
          <c:cat>
            <c:numRef>
              <c:f>'HistoricalStockAge&amp;20+'!$J$41:$J$72</c:f>
              <c:numCache>
                <c:formatCode>0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'HistoricalStockAge&amp;20+'!$M$41:$M$72</c:f>
              <c:numCache>
                <c:formatCode>General</c:formatCode>
                <c:ptCount val="32"/>
                <c:pt idx="0">
                  <c:v>95</c:v>
                </c:pt>
                <c:pt idx="1">
                  <c:v>109</c:v>
                </c:pt>
                <c:pt idx="2">
                  <c:v>132</c:v>
                </c:pt>
                <c:pt idx="3">
                  <c:v>145</c:v>
                </c:pt>
                <c:pt idx="4">
                  <c:v>185</c:v>
                </c:pt>
                <c:pt idx="5">
                  <c:v>241</c:v>
                </c:pt>
                <c:pt idx="6">
                  <c:v>309</c:v>
                </c:pt>
                <c:pt idx="7">
                  <c:v>406</c:v>
                </c:pt>
                <c:pt idx="8">
                  <c:v>478</c:v>
                </c:pt>
                <c:pt idx="9">
                  <c:v>515</c:v>
                </c:pt>
                <c:pt idx="10">
                  <c:v>565</c:v>
                </c:pt>
                <c:pt idx="11">
                  <c:v>626</c:v>
                </c:pt>
                <c:pt idx="12">
                  <c:v>686</c:v>
                </c:pt>
                <c:pt idx="13">
                  <c:v>747</c:v>
                </c:pt>
                <c:pt idx="14">
                  <c:v>790</c:v>
                </c:pt>
                <c:pt idx="15">
                  <c:v>823</c:v>
                </c:pt>
                <c:pt idx="16">
                  <c:v>848</c:v>
                </c:pt>
                <c:pt idx="17">
                  <c:v>895</c:v>
                </c:pt>
                <c:pt idx="18">
                  <c:v>933</c:v>
                </c:pt>
                <c:pt idx="19">
                  <c:v>989</c:v>
                </c:pt>
                <c:pt idx="20">
                  <c:v>1059</c:v>
                </c:pt>
                <c:pt idx="21">
                  <c:v>1204</c:v>
                </c:pt>
                <c:pt idx="22">
                  <c:v>1325</c:v>
                </c:pt>
                <c:pt idx="23">
                  <c:v>1469</c:v>
                </c:pt>
                <c:pt idx="24">
                  <c:v>1623</c:v>
                </c:pt>
                <c:pt idx="25">
                  <c:v>1730</c:v>
                </c:pt>
                <c:pt idx="26">
                  <c:v>1717</c:v>
                </c:pt>
                <c:pt idx="27">
                  <c:v>1746</c:v>
                </c:pt>
                <c:pt idx="28">
                  <c:v>1763</c:v>
                </c:pt>
                <c:pt idx="29">
                  <c:v>1600</c:v>
                </c:pt>
                <c:pt idx="30">
                  <c:v>1346</c:v>
                </c:pt>
                <c:pt idx="31">
                  <c:v>1150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BE-4B51-943B-26D48F2827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6555120"/>
        <c:axId val="506561024"/>
      </c:areaChart>
      <c:catAx>
        <c:axId val="506555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June 30, YYYY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506561024"/>
        <c:crosses val="autoZero"/>
        <c:auto val="1"/>
        <c:lblAlgn val="ctr"/>
        <c:lblOffset val="100"/>
        <c:noMultiLvlLbl val="1"/>
      </c:catAx>
      <c:valAx>
        <c:axId val="50656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People Incarcerated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5065551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latin typeface="+mj-lt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0.66535</cdr:x>
      <cdr:y>0.21826</cdr:y>
    </cdr:from>
    <cdr:to>
      <cdr:x>0.94438</cdr:x>
      <cdr:y>0.67156</cdr:y>
    </cdr:to>
    <cdr:cxnSp macro="">
      <cdr:nvCxnSpPr>
        <cdr:cNvPr id="3" name="Connector: Elbow 2">
          <a:extLst xmlns:a="http://schemas.openxmlformats.org/drawingml/2006/main">
            <a:ext uri="{FF2B5EF4-FFF2-40B4-BE49-F238E27FC236}">
              <a16:creationId xmlns:a16="http://schemas.microsoft.com/office/drawing/2014/main" id="{7E352827-1E60-41C1-85E6-2FA87062EFAA}"/>
            </a:ext>
          </a:extLst>
        </cdr:cNvPr>
        <cdr:cNvCxnSpPr/>
      </cdr:nvCxnSpPr>
      <cdr:spPr>
        <a:xfrm xmlns:a="http://schemas.openxmlformats.org/drawingml/2006/main" rot="5400000" flipH="1" flipV="1">
          <a:off x="4905870" y="990600"/>
          <a:ext cx="2057400" cy="2057400"/>
        </a:xfrm>
        <a:prstGeom xmlns:a="http://schemas.openxmlformats.org/drawingml/2006/main" prst="bentConnector3">
          <a:avLst>
            <a:gd name="adj1" fmla="val 100000"/>
          </a:avLst>
        </a:prstGeom>
        <a:ln xmlns:a="http://schemas.openxmlformats.org/drawingml/2006/main" w="19050">
          <a:solidFill>
            <a:schemeClr val="tx1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0.57234</cdr:x>
      <cdr:y>0.16789</cdr:y>
    </cdr:from>
    <cdr:to>
      <cdr:x>0.69636</cdr:x>
      <cdr:y>0.36936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DB446A10-F09B-4EC4-8457-40FEF8204246}"/>
            </a:ext>
          </a:extLst>
        </cdr:cNvPr>
        <cdr:cNvSpPr txBox="1"/>
      </cdr:nvSpPr>
      <cdr:spPr>
        <a:xfrm xmlns:a="http://schemas.openxmlformats.org/drawingml/2006/main">
          <a:off x="4220070" y="762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0.52067</cdr:x>
      <cdr:y>0.1511</cdr:y>
    </cdr:from>
    <cdr:to>
      <cdr:x>0.64469</cdr:x>
      <cdr:y>0.47009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216CADE8-C090-46E0-87AD-2438F115A2F4}"/>
            </a:ext>
          </a:extLst>
        </cdr:cNvPr>
        <cdr:cNvSpPr txBox="1"/>
      </cdr:nvSpPr>
      <cdr:spPr>
        <a:xfrm xmlns:a="http://schemas.openxmlformats.org/drawingml/2006/main">
          <a:off x="3839070" y="685800"/>
          <a:ext cx="914442" cy="14477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>
              <a:latin typeface="+mj-lt"/>
            </a:rPr>
            <a:t>Population </a:t>
          </a:r>
        </a:p>
        <a:p xmlns:a="http://schemas.openxmlformats.org/drawingml/2006/main">
          <a:r>
            <a:rPr lang="en-US" sz="1400" dirty="0">
              <a:latin typeface="+mj-lt"/>
            </a:rPr>
            <a:t>doubled </a:t>
          </a:r>
        </a:p>
        <a:p xmlns:a="http://schemas.openxmlformats.org/drawingml/2006/main">
          <a:r>
            <a:rPr lang="en-US" sz="1400" dirty="0">
              <a:latin typeface="+mj-lt"/>
            </a:rPr>
            <a:t>between </a:t>
          </a:r>
        </a:p>
        <a:p xmlns:a="http://schemas.openxmlformats.org/drawingml/2006/main">
          <a:r>
            <a:rPr lang="en-US" sz="1400" dirty="0">
              <a:latin typeface="+mj-lt"/>
            </a:rPr>
            <a:t>FY2010 and </a:t>
          </a:r>
        </a:p>
        <a:p xmlns:a="http://schemas.openxmlformats.org/drawingml/2006/main">
          <a:r>
            <a:rPr lang="en-US" sz="1400" dirty="0">
              <a:latin typeface="+mj-lt"/>
            </a:rPr>
            <a:t>FY2020</a:t>
          </a:r>
        </a:p>
        <a:p xmlns:a="http://schemas.openxmlformats.org/drawingml/2006/main">
          <a:endParaRPr lang="en-U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51988-31D2-45DA-BC19-670217678BB6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7BF43-B6A4-4652-A9AC-2C061DC981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9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BF43-B6A4-4652-A9AC-2C061DC9812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0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BF43-B6A4-4652-A9AC-2C061DC9812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764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BF43-B6A4-4652-A9AC-2C061DC981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93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6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92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8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84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80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77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73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69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A2C5-DF2A-4414-B725-895EC564ABF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C9E0-E73D-4510-9615-59419F3A47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987D4C5-21F7-4B8A-8D01-84F906136E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342C51-074F-472C-967B-2D19BF05E6A4}" type="datetimeFigureOut">
              <a:rPr lang="en-US" smtClean="0"/>
              <a:t>2/1/2022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79234" tIns="39617" rIns="79234" bIns="396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79234" tIns="39617" rIns="79234" bIns="396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79234" tIns="39617" rIns="79234" bIns="3961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2339"/>
            <a:fld id="{891AA2C5-DF2A-4414-B725-895EC564ABF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92339"/>
              <a:t>2/1/2022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79234" tIns="39617" rIns="79234" bIns="3961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2339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79234" tIns="39617" rIns="79234" bIns="3961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92339"/>
            <a:fld id="{9D58C9E0-E73D-4510-9615-59419F3A47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792339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792339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7127" indent="-297127" algn="l" defTabSz="79233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3776" indent="-247606" algn="l" defTabSz="79233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0425" indent="-198085" algn="l" defTabSz="79233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86595" indent="-198085" algn="l" defTabSz="792339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2764" indent="-198085" algn="l" defTabSz="792339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8934" indent="-198085" algn="l" defTabSz="79233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75105" indent="-198085" algn="l" defTabSz="79233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274" indent="-198085" algn="l" defTabSz="79233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67444" indent="-198085" algn="l" defTabSz="79233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6170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2339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510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84680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80849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19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73190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69359" algn="l" defTabSz="79233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58825"/>
            <a:ext cx="8534400" cy="2365375"/>
          </a:xfrm>
        </p:spPr>
        <p:txBody>
          <a:bodyPr/>
          <a:lstStyle/>
          <a:p>
            <a:pPr algn="ctr"/>
            <a:r>
              <a:rPr lang="en-US" dirty="0"/>
              <a:t>Prison Population:</a:t>
            </a:r>
            <a:br>
              <a:rPr lang="en-US" dirty="0"/>
            </a:br>
            <a:r>
              <a:rPr lang="en-US" dirty="0"/>
              <a:t>Long Term and Elderly Population</a:t>
            </a:r>
          </a:p>
        </p:txBody>
      </p:sp>
      <p:pic>
        <p:nvPicPr>
          <p:cNvPr id="4" name="Picture 3" descr="C:\Documents and Settings\Kathy.Saltmarsh\Desktop\spac logo horizontal pantone 26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4620243"/>
            <a:ext cx="352679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-27305" y="3438293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Friday, February 4, 2022</a:t>
            </a:r>
          </a:p>
          <a:p>
            <a:pPr algn="ctr"/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626" y="5486400"/>
            <a:ext cx="655490" cy="66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5168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93EC-8F99-4553-95EA-994125AF4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Age 50+ and Long-Termers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6B4529-64AD-4F78-B664-9EFE1FAD8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17638"/>
            <a:ext cx="5410200" cy="478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16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Introduction</a:t>
            </a:r>
            <a:r>
              <a:rPr lang="en-US" sz="36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312226" cy="5486400"/>
          </a:xfrm>
        </p:spPr>
        <p:txBody>
          <a:bodyPr>
            <a:normAutofit/>
          </a:bodyPr>
          <a:lstStyle/>
          <a:p>
            <a:r>
              <a:rPr lang="en-US" sz="2800" dirty="0"/>
              <a:t>June 30</a:t>
            </a:r>
            <a:r>
              <a:rPr lang="en-US" sz="2800" baseline="30000" dirty="0"/>
              <a:t>th</a:t>
            </a:r>
            <a:r>
              <a:rPr lang="en-US" sz="2800" dirty="0"/>
              <a:t> 2021 Prison Population Characteristics</a:t>
            </a:r>
          </a:p>
          <a:p>
            <a:pPr lvl="1"/>
            <a:r>
              <a:rPr lang="en-US" sz="2800" dirty="0"/>
              <a:t>Focus pool -  “long-termers”: those who have been incarcerated 20+ years</a:t>
            </a:r>
          </a:p>
          <a:p>
            <a:r>
              <a:rPr lang="en-US" sz="2800" dirty="0"/>
              <a:t>How did this population accrue?</a:t>
            </a:r>
          </a:p>
          <a:p>
            <a:pPr lvl="1"/>
            <a:r>
              <a:rPr lang="en-US" sz="2800" dirty="0"/>
              <a:t>Life Sentences and Truth-in-Sentencing</a:t>
            </a:r>
          </a:p>
          <a:p>
            <a:pPr lvl="1"/>
            <a:r>
              <a:rPr lang="en-US" sz="2800" dirty="0"/>
              <a:t>Elderly population</a:t>
            </a:r>
          </a:p>
          <a:p>
            <a:pPr lvl="1"/>
            <a:r>
              <a:rPr lang="en-US" sz="2800" dirty="0"/>
              <a:t>Intersection of elderly population and long-termers</a:t>
            </a:r>
          </a:p>
          <a:p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626" y="5486400"/>
            <a:ext cx="655490" cy="66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874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12E6-24F9-41C6-AE56-CD702004D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pPr algn="ctr"/>
            <a:r>
              <a:rPr lang="en-US" sz="4000" dirty="0"/>
              <a:t>June 30, 2021 </a:t>
            </a:r>
            <a:br>
              <a:rPr lang="en-US" sz="4000" dirty="0"/>
            </a:br>
            <a:r>
              <a:rPr lang="en-US" sz="4000" dirty="0"/>
              <a:t>Prison Population: 27,413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9CCEEF8-3CE1-47C0-B809-44BCBE164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450701"/>
              </p:ext>
            </p:extLst>
          </p:nvPr>
        </p:nvGraphicFramePr>
        <p:xfrm>
          <a:off x="2286000" y="990599"/>
          <a:ext cx="6340928" cy="5859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26BF8CE-FB01-4697-AE51-5101B54C54A2}"/>
              </a:ext>
            </a:extLst>
          </p:cNvPr>
          <p:cNvSpPr txBox="1"/>
          <p:nvPr/>
        </p:nvSpPr>
        <p:spPr>
          <a:xfrm>
            <a:off x="609600" y="2362200"/>
            <a:ext cx="2209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3,235 (12%) of the prison population on June 30, 2021 have already served 20 years.</a:t>
            </a:r>
          </a:p>
          <a:p>
            <a:endParaRPr lang="en-US" sz="1600" dirty="0"/>
          </a:p>
          <a:p>
            <a:r>
              <a:rPr lang="en-US" sz="1600" dirty="0"/>
              <a:t>Additionally, about 5,200 currently incarcerated are projected to serve over 20 years but have not done so yet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343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33F74-918E-4564-8886-376C9DB2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7620000" cy="792162"/>
          </a:xfrm>
        </p:spPr>
        <p:txBody>
          <a:bodyPr/>
          <a:lstStyle/>
          <a:p>
            <a:r>
              <a:rPr lang="en-US" sz="4000" dirty="0"/>
              <a:t>Offense and Prison Characteristics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8F9334-8579-40E2-AD60-AE7EB740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914400"/>
            <a:ext cx="7967716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61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BD869-C133-49C2-853C-7483B6717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057"/>
            <a:ext cx="7620000" cy="1143000"/>
          </a:xfrm>
        </p:spPr>
        <p:txBody>
          <a:bodyPr/>
          <a:lstStyle/>
          <a:p>
            <a:pPr algn="ctr"/>
            <a:r>
              <a:rPr lang="en-US" sz="4000" dirty="0"/>
              <a:t>Demographics June 30, 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7A8861-E84A-480D-8B74-3DE70D6C1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91" y="1250526"/>
            <a:ext cx="7980218" cy="457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FE8532-2C9F-4D42-813E-23DEA529B388}"/>
              </a:ext>
            </a:extLst>
          </p:cNvPr>
          <p:cNvSpPr txBox="1"/>
          <p:nvPr/>
        </p:nvSpPr>
        <p:spPr>
          <a:xfrm>
            <a:off x="277091" y="6400800"/>
            <a:ext cx="7190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Note: Total population includes technical violators.</a:t>
            </a:r>
          </a:p>
        </p:txBody>
      </p:sp>
    </p:spTree>
    <p:extLst>
      <p:ext uri="{BB962C8B-B14F-4D97-AF65-F5344CB8AC3E}">
        <p14:creationId xmlns:p14="http://schemas.microsoft.com/office/powerpoint/2010/main" val="156205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B1468-B73B-4D52-9AF2-5195B4128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Long-Term Prison Population</a:t>
            </a:r>
            <a:br>
              <a:rPr lang="en-US" sz="4000" dirty="0"/>
            </a:br>
            <a:r>
              <a:rPr lang="en-US" sz="4000" dirty="0"/>
              <a:t>Growth by Sentence Type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D0E549A-EF49-4C88-9D10-6A75FDEC01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499826"/>
              </p:ext>
            </p:extLst>
          </p:nvPr>
        </p:nvGraphicFramePr>
        <p:xfrm>
          <a:off x="580530" y="1981200"/>
          <a:ext cx="7373339" cy="4538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0641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7559-99D9-435F-8BC4-8021DE4B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The Impact of TIS on Length of Stay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201E5-815C-48A7-B113-ED9BE3586DA7}"/>
              </a:ext>
            </a:extLst>
          </p:cNvPr>
          <p:cNvSpPr txBox="1"/>
          <p:nvPr/>
        </p:nvSpPr>
        <p:spPr>
          <a:xfrm>
            <a:off x="762000" y="62484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Average Projected LOS for admissions above may also include additional lengths of stay from any consecutive sentences.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CD930-2310-4FB2-8AD3-0AC9C3E64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295400"/>
            <a:ext cx="5233987" cy="47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43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53F1-1C8B-42CD-A698-BE67D9995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345" y="-23648"/>
            <a:ext cx="7620000" cy="1143000"/>
          </a:xfrm>
        </p:spPr>
        <p:txBody>
          <a:bodyPr/>
          <a:lstStyle/>
          <a:p>
            <a:pPr algn="ctr"/>
            <a:r>
              <a:rPr lang="en-US" sz="4000" dirty="0"/>
              <a:t>“Elderly” Population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18BD64-7349-44D5-BD01-0D27B1962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83" y="1752600"/>
            <a:ext cx="4014676" cy="36775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37670B1-CC1D-447F-8D89-7489F3850E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752600"/>
            <a:ext cx="4024892" cy="367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85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95DEE-8A8D-483B-9C4D-FDE0B152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90267"/>
            <a:ext cx="7620000" cy="1143000"/>
          </a:xfrm>
        </p:spPr>
        <p:txBody>
          <a:bodyPr/>
          <a:lstStyle/>
          <a:p>
            <a:pPr algn="ctr"/>
            <a:r>
              <a:rPr lang="en-US" sz="4000" dirty="0"/>
              <a:t>Age 50+ Sentence Distribution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BC3530-2C96-484B-A04F-0C04ADEF1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143000"/>
            <a:ext cx="6545600" cy="533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59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SPAC theme">
      <a:dk1>
        <a:sysClr val="windowText" lastClr="000000"/>
      </a:dk1>
      <a:lt1>
        <a:sysClr val="window" lastClr="FFFFFF"/>
      </a:lt1>
      <a:dk2>
        <a:srgbClr val="3E3F67"/>
      </a:dk2>
      <a:lt2>
        <a:srgbClr val="DEDEDE"/>
      </a:lt2>
      <a:accent1>
        <a:srgbClr val="735195"/>
      </a:accent1>
      <a:accent2>
        <a:srgbClr val="3C1A5E"/>
      </a:accent2>
      <a:accent3>
        <a:srgbClr val="8A47CC"/>
      </a:accent3>
      <a:accent4>
        <a:srgbClr val="8A47CC"/>
      </a:accent4>
      <a:accent5>
        <a:srgbClr val="6600FF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8108</TotalTime>
  <Words>176</Words>
  <Application>Microsoft Office PowerPoint</Application>
  <PresentationFormat>On-screen Show (4:3)</PresentationFormat>
  <Paragraphs>34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Theme1</vt:lpstr>
      <vt:lpstr>Office Theme</vt:lpstr>
      <vt:lpstr>Prison Population: Long Term and Elderly Population</vt:lpstr>
      <vt:lpstr>Introduction </vt:lpstr>
      <vt:lpstr>June 30, 2021  Prison Population: 27,413</vt:lpstr>
      <vt:lpstr>Offense and Prison Characteristics</vt:lpstr>
      <vt:lpstr>Demographics June 30, 2021</vt:lpstr>
      <vt:lpstr>Long-Term Prison Population Growth by Sentence Type</vt:lpstr>
      <vt:lpstr>The Impact of TIS on Length of Stay</vt:lpstr>
      <vt:lpstr>“Elderly” Population</vt:lpstr>
      <vt:lpstr>Age 50+ Sentence Distribution</vt:lpstr>
      <vt:lpstr>Age 50+ and Long-Termers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Capacity in Illinois</dc:title>
  <dc:creator>Miller, Mystik</dc:creator>
  <cp:lastModifiedBy>Mark Powers</cp:lastModifiedBy>
  <cp:revision>163</cp:revision>
  <dcterms:created xsi:type="dcterms:W3CDTF">2014-10-16T20:21:31Z</dcterms:created>
  <dcterms:modified xsi:type="dcterms:W3CDTF">2022-02-01T21:35:53Z</dcterms:modified>
</cp:coreProperties>
</file>